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sldIdLst>
    <p:sldId id="256" r:id="rId2"/>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72AA"/>
    <a:srgbClr val="508794"/>
    <a:srgbClr val="3D77A7"/>
    <a:srgbClr val="45819F"/>
    <a:srgbClr val="003399"/>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varScale="1">
        <p:scale>
          <a:sx n="86" d="100"/>
          <a:sy n="86" d="100"/>
        </p:scale>
        <p:origin x="295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644F7D0-4C0F-4D76-AE9B-B0EAD6F257F1}" type="datetimeFigureOut">
              <a:rPr lang="en-GB" smtClean="0"/>
              <a:t>26/06/2025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F156CFE-07F5-472E-B5DB-6097787F6F89}" type="slidenum">
              <a:rPr lang="en-GB" smtClean="0"/>
              <a:t>‹#›</a:t>
            </a:fld>
            <a:endParaRPr lang="en-GB"/>
          </a:p>
        </p:txBody>
      </p:sp>
    </p:spTree>
    <p:extLst>
      <p:ext uri="{BB962C8B-B14F-4D97-AF65-F5344CB8AC3E}">
        <p14:creationId xmlns:p14="http://schemas.microsoft.com/office/powerpoint/2010/main" val="33982646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44F7D0-4C0F-4D76-AE9B-B0EAD6F257F1}" type="datetimeFigureOut">
              <a:rPr lang="en-GB" smtClean="0"/>
              <a:t>26/06/2025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F156CFE-07F5-472E-B5DB-6097787F6F89}" type="slidenum">
              <a:rPr lang="en-GB" smtClean="0"/>
              <a:t>‹#›</a:t>
            </a:fld>
            <a:endParaRPr lang="en-GB"/>
          </a:p>
        </p:txBody>
      </p:sp>
    </p:spTree>
    <p:extLst>
      <p:ext uri="{BB962C8B-B14F-4D97-AF65-F5344CB8AC3E}">
        <p14:creationId xmlns:p14="http://schemas.microsoft.com/office/powerpoint/2010/main" val="3477387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44F7D0-4C0F-4D76-AE9B-B0EAD6F257F1}" type="datetimeFigureOut">
              <a:rPr lang="en-GB" smtClean="0"/>
              <a:t>26/06/2025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F156CFE-07F5-472E-B5DB-6097787F6F89}" type="slidenum">
              <a:rPr lang="en-GB" smtClean="0"/>
              <a:t>‹#›</a:t>
            </a:fld>
            <a:endParaRPr lang="en-GB"/>
          </a:p>
        </p:txBody>
      </p:sp>
    </p:spTree>
    <p:extLst>
      <p:ext uri="{BB962C8B-B14F-4D97-AF65-F5344CB8AC3E}">
        <p14:creationId xmlns:p14="http://schemas.microsoft.com/office/powerpoint/2010/main" val="10764830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44F7D0-4C0F-4D76-AE9B-B0EAD6F257F1}" type="datetimeFigureOut">
              <a:rPr lang="en-GB" smtClean="0"/>
              <a:t>26/06/2025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F156CFE-07F5-472E-B5DB-6097787F6F89}" type="slidenum">
              <a:rPr lang="en-GB" smtClean="0"/>
              <a:t>‹#›</a:t>
            </a:fld>
            <a:endParaRPr lang="en-GB"/>
          </a:p>
        </p:txBody>
      </p:sp>
    </p:spTree>
    <p:extLst>
      <p:ext uri="{BB962C8B-B14F-4D97-AF65-F5344CB8AC3E}">
        <p14:creationId xmlns:p14="http://schemas.microsoft.com/office/powerpoint/2010/main" val="1081892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644F7D0-4C0F-4D76-AE9B-B0EAD6F257F1}" type="datetimeFigureOut">
              <a:rPr lang="en-GB" smtClean="0"/>
              <a:t>26/06/2025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F156CFE-07F5-472E-B5DB-6097787F6F89}" type="slidenum">
              <a:rPr lang="en-GB" smtClean="0"/>
              <a:t>‹#›</a:t>
            </a:fld>
            <a:endParaRPr lang="en-GB"/>
          </a:p>
        </p:txBody>
      </p:sp>
    </p:spTree>
    <p:extLst>
      <p:ext uri="{BB962C8B-B14F-4D97-AF65-F5344CB8AC3E}">
        <p14:creationId xmlns:p14="http://schemas.microsoft.com/office/powerpoint/2010/main" val="38517878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644F7D0-4C0F-4D76-AE9B-B0EAD6F257F1}" type="datetimeFigureOut">
              <a:rPr lang="en-GB" smtClean="0"/>
              <a:t>26/06/2025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F156CFE-07F5-472E-B5DB-6097787F6F89}" type="slidenum">
              <a:rPr lang="en-GB" smtClean="0"/>
              <a:t>‹#›</a:t>
            </a:fld>
            <a:endParaRPr lang="en-GB"/>
          </a:p>
        </p:txBody>
      </p:sp>
    </p:spTree>
    <p:extLst>
      <p:ext uri="{BB962C8B-B14F-4D97-AF65-F5344CB8AC3E}">
        <p14:creationId xmlns:p14="http://schemas.microsoft.com/office/powerpoint/2010/main" val="41199157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644F7D0-4C0F-4D76-AE9B-B0EAD6F257F1}" type="datetimeFigureOut">
              <a:rPr lang="en-GB" smtClean="0"/>
              <a:t>26/06/2025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F156CFE-07F5-472E-B5DB-6097787F6F89}" type="slidenum">
              <a:rPr lang="en-GB" smtClean="0"/>
              <a:t>‹#›</a:t>
            </a:fld>
            <a:endParaRPr lang="en-GB"/>
          </a:p>
        </p:txBody>
      </p:sp>
    </p:spTree>
    <p:extLst>
      <p:ext uri="{BB962C8B-B14F-4D97-AF65-F5344CB8AC3E}">
        <p14:creationId xmlns:p14="http://schemas.microsoft.com/office/powerpoint/2010/main" val="24378798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644F7D0-4C0F-4D76-AE9B-B0EAD6F257F1}" type="datetimeFigureOut">
              <a:rPr lang="en-GB" smtClean="0"/>
              <a:t>26/06/2025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F156CFE-07F5-472E-B5DB-6097787F6F89}" type="slidenum">
              <a:rPr lang="en-GB" smtClean="0"/>
              <a:t>‹#›</a:t>
            </a:fld>
            <a:endParaRPr lang="en-GB"/>
          </a:p>
        </p:txBody>
      </p:sp>
    </p:spTree>
    <p:extLst>
      <p:ext uri="{BB962C8B-B14F-4D97-AF65-F5344CB8AC3E}">
        <p14:creationId xmlns:p14="http://schemas.microsoft.com/office/powerpoint/2010/main" val="3971267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44F7D0-4C0F-4D76-AE9B-B0EAD6F257F1}" type="datetimeFigureOut">
              <a:rPr lang="en-GB" smtClean="0"/>
              <a:t>26/06/2025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F156CFE-07F5-472E-B5DB-6097787F6F89}" type="slidenum">
              <a:rPr lang="en-GB" smtClean="0"/>
              <a:t>‹#›</a:t>
            </a:fld>
            <a:endParaRPr lang="en-GB"/>
          </a:p>
        </p:txBody>
      </p:sp>
    </p:spTree>
    <p:extLst>
      <p:ext uri="{BB962C8B-B14F-4D97-AF65-F5344CB8AC3E}">
        <p14:creationId xmlns:p14="http://schemas.microsoft.com/office/powerpoint/2010/main" val="3300620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644F7D0-4C0F-4D76-AE9B-B0EAD6F257F1}" type="datetimeFigureOut">
              <a:rPr lang="en-GB" smtClean="0"/>
              <a:t>26/06/2025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F156CFE-07F5-472E-B5DB-6097787F6F89}" type="slidenum">
              <a:rPr lang="en-GB" smtClean="0"/>
              <a:t>‹#›</a:t>
            </a:fld>
            <a:endParaRPr lang="en-GB"/>
          </a:p>
        </p:txBody>
      </p:sp>
    </p:spTree>
    <p:extLst>
      <p:ext uri="{BB962C8B-B14F-4D97-AF65-F5344CB8AC3E}">
        <p14:creationId xmlns:p14="http://schemas.microsoft.com/office/powerpoint/2010/main" val="32311781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644F7D0-4C0F-4D76-AE9B-B0EAD6F257F1}" type="datetimeFigureOut">
              <a:rPr lang="en-GB" smtClean="0"/>
              <a:t>26/06/2025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F156CFE-07F5-472E-B5DB-6097787F6F89}" type="slidenum">
              <a:rPr lang="en-GB" smtClean="0"/>
              <a:t>‹#›</a:t>
            </a:fld>
            <a:endParaRPr lang="en-GB"/>
          </a:p>
        </p:txBody>
      </p:sp>
    </p:spTree>
    <p:extLst>
      <p:ext uri="{BB962C8B-B14F-4D97-AF65-F5344CB8AC3E}">
        <p14:creationId xmlns:p14="http://schemas.microsoft.com/office/powerpoint/2010/main" val="35042924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8644F7D0-4C0F-4D76-AE9B-B0EAD6F257F1}" type="datetimeFigureOut">
              <a:rPr lang="en-GB" smtClean="0"/>
              <a:t>26/06/2025</a:t>
            </a:fld>
            <a:endParaRPr lang="en-GB"/>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0F156CFE-07F5-472E-B5DB-6097787F6F89}" type="slidenum">
              <a:rPr lang="en-GB" smtClean="0"/>
              <a:t>‹#›</a:t>
            </a:fld>
            <a:endParaRPr lang="en-GB"/>
          </a:p>
        </p:txBody>
      </p:sp>
    </p:spTree>
    <p:extLst>
      <p:ext uri="{BB962C8B-B14F-4D97-AF65-F5344CB8AC3E}">
        <p14:creationId xmlns:p14="http://schemas.microsoft.com/office/powerpoint/2010/main" val="14114921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mailto:eng-scholars@strath.ac.uk" TargetMode="External"/><Relationship Id="rId4" Type="http://schemas.openxmlformats.org/officeDocument/2006/relationships/hyperlink" Target="https://forms.office.com/e/K0QQBWufww"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9862005B-6DBE-4BA3-B88B-2517FA0329C1}"/>
              </a:ext>
            </a:extLst>
          </p:cNvPr>
          <p:cNvSpPr/>
          <p:nvPr/>
        </p:nvSpPr>
        <p:spPr>
          <a:xfrm>
            <a:off x="122576" y="5205176"/>
            <a:ext cx="3379877" cy="769441"/>
          </a:xfrm>
          <a:prstGeom prst="rect">
            <a:avLst/>
          </a:prstGeom>
        </p:spPr>
        <p:txBody>
          <a:bodyPr wrap="square">
            <a:spAutoFit/>
          </a:bodyPr>
          <a:lstStyle/>
          <a:p>
            <a:pPr algn="ctr"/>
            <a:r>
              <a:rPr lang="en-US" sz="1100" dirty="0">
                <a:solidFill>
                  <a:srgbClr val="006EA4"/>
                </a:solidFill>
                <a:latin typeface="ArialMT"/>
              </a:rPr>
              <a:t>Anyone residing in Scotland with a genuine interest</a:t>
            </a:r>
          </a:p>
          <a:p>
            <a:pPr algn="ctr"/>
            <a:r>
              <a:rPr lang="en-US" sz="1100" dirty="0">
                <a:solidFill>
                  <a:srgbClr val="006EA4"/>
                </a:solidFill>
                <a:latin typeface="ArialMT"/>
              </a:rPr>
              <a:t>in studying engineering at university, and who meets the criteria below, can apply or be nominated to </a:t>
            </a:r>
            <a:r>
              <a:rPr lang="en-GB" sz="1100" dirty="0">
                <a:solidFill>
                  <a:srgbClr val="006EA4"/>
                </a:solidFill>
                <a:latin typeface="ArialMT"/>
              </a:rPr>
              <a:t>become a Strathclyde Scholar:</a:t>
            </a:r>
            <a:endParaRPr lang="en-GB" dirty="0"/>
          </a:p>
        </p:txBody>
      </p:sp>
      <p:pic>
        <p:nvPicPr>
          <p:cNvPr id="8" name="Picture 7">
            <a:extLst>
              <a:ext uri="{FF2B5EF4-FFF2-40B4-BE49-F238E27FC236}">
                <a16:creationId xmlns:a16="http://schemas.microsoft.com/office/drawing/2014/main" id="{97AB6F93-B852-487E-AFE4-66866D329E38}"/>
              </a:ext>
            </a:extLst>
          </p:cNvPr>
          <p:cNvPicPr>
            <a:picLocks noChangeAspect="1"/>
          </p:cNvPicPr>
          <p:nvPr/>
        </p:nvPicPr>
        <p:blipFill>
          <a:blip r:embed="rId2"/>
          <a:stretch>
            <a:fillRect/>
          </a:stretch>
        </p:blipFill>
        <p:spPr>
          <a:xfrm>
            <a:off x="2431823" y="0"/>
            <a:ext cx="4426177" cy="2025754"/>
          </a:xfrm>
          <a:prstGeom prst="rect">
            <a:avLst/>
          </a:prstGeom>
        </p:spPr>
      </p:pic>
      <p:sp>
        <p:nvSpPr>
          <p:cNvPr id="9" name="Rectangle 8">
            <a:extLst>
              <a:ext uri="{FF2B5EF4-FFF2-40B4-BE49-F238E27FC236}">
                <a16:creationId xmlns:a16="http://schemas.microsoft.com/office/drawing/2014/main" id="{794168AA-9F97-40F8-8F39-6067AC9FC37E}"/>
              </a:ext>
            </a:extLst>
          </p:cNvPr>
          <p:cNvSpPr/>
          <p:nvPr/>
        </p:nvSpPr>
        <p:spPr>
          <a:xfrm>
            <a:off x="578718" y="2199831"/>
            <a:ext cx="4907681" cy="369332"/>
          </a:xfrm>
          <a:prstGeom prst="rect">
            <a:avLst/>
          </a:prstGeom>
        </p:spPr>
        <p:txBody>
          <a:bodyPr wrap="square">
            <a:spAutoFit/>
          </a:bodyPr>
          <a:lstStyle/>
          <a:p>
            <a:r>
              <a:rPr lang="en-US" b="1" dirty="0">
                <a:solidFill>
                  <a:srgbClr val="F95200"/>
                </a:solidFill>
                <a:latin typeface="Arial-BoldMT"/>
              </a:rPr>
              <a:t>What is Strathclyde Engineering Scholars?</a:t>
            </a:r>
            <a:endParaRPr lang="en-GB" dirty="0"/>
          </a:p>
        </p:txBody>
      </p:sp>
      <p:sp>
        <p:nvSpPr>
          <p:cNvPr id="10" name="Rectangle 9">
            <a:extLst>
              <a:ext uri="{FF2B5EF4-FFF2-40B4-BE49-F238E27FC236}">
                <a16:creationId xmlns:a16="http://schemas.microsoft.com/office/drawing/2014/main" id="{B395DE6B-A712-4808-B0D7-218E4EBD084F}"/>
              </a:ext>
            </a:extLst>
          </p:cNvPr>
          <p:cNvSpPr/>
          <p:nvPr/>
        </p:nvSpPr>
        <p:spPr>
          <a:xfrm>
            <a:off x="115503" y="2546211"/>
            <a:ext cx="6448926" cy="600164"/>
          </a:xfrm>
          <a:prstGeom prst="rect">
            <a:avLst/>
          </a:prstGeom>
        </p:spPr>
        <p:txBody>
          <a:bodyPr wrap="square">
            <a:spAutoFit/>
          </a:bodyPr>
          <a:lstStyle/>
          <a:p>
            <a:pPr algn="ctr"/>
            <a:r>
              <a:rPr lang="en-US" sz="1100" dirty="0">
                <a:solidFill>
                  <a:srgbClr val="0071AA"/>
                </a:solidFill>
                <a:latin typeface="ArialMT"/>
              </a:rPr>
              <a:t>Strathclyde Engineering Scholars is a program which aims to positively impact the diversity of people studying engineering at university. Ultimately, this will help ensure that the engineering profession is representative of the diversity that exists in society.</a:t>
            </a:r>
            <a:endParaRPr lang="en-GB" sz="1100" dirty="0"/>
          </a:p>
        </p:txBody>
      </p:sp>
      <p:pic>
        <p:nvPicPr>
          <p:cNvPr id="11" name="Picture 5">
            <a:extLst>
              <a:ext uri="{FF2B5EF4-FFF2-40B4-BE49-F238E27FC236}">
                <a16:creationId xmlns:a16="http://schemas.microsoft.com/office/drawing/2014/main" id="{ACB84E3C-16CC-486D-AE7A-57A5FB123F5E}"/>
              </a:ext>
            </a:extLst>
          </p:cNvPr>
          <p:cNvPicPr>
            <a:picLocks noChangeAspect="1"/>
          </p:cNvPicPr>
          <p:nvPr/>
        </p:nvPicPr>
        <p:blipFill>
          <a:blip r:embed="rId3"/>
          <a:stretch>
            <a:fillRect/>
          </a:stretch>
        </p:blipFill>
        <p:spPr>
          <a:xfrm>
            <a:off x="578718" y="364142"/>
            <a:ext cx="1151504" cy="1297469"/>
          </a:xfrm>
          <a:prstGeom prst="rect">
            <a:avLst/>
          </a:prstGeom>
        </p:spPr>
      </p:pic>
      <p:sp>
        <p:nvSpPr>
          <p:cNvPr id="12" name="TextBox 11">
            <a:extLst>
              <a:ext uri="{FF2B5EF4-FFF2-40B4-BE49-F238E27FC236}">
                <a16:creationId xmlns:a16="http://schemas.microsoft.com/office/drawing/2014/main" id="{6A139891-E7B6-46D7-AFED-D753C1701756}"/>
              </a:ext>
            </a:extLst>
          </p:cNvPr>
          <p:cNvSpPr txBox="1"/>
          <p:nvPr/>
        </p:nvSpPr>
        <p:spPr>
          <a:xfrm rot="20698982">
            <a:off x="3505201" y="1414813"/>
            <a:ext cx="2641236" cy="369332"/>
          </a:xfrm>
          <a:prstGeom prst="rect">
            <a:avLst/>
          </a:prstGeom>
          <a:solidFill>
            <a:srgbClr val="3A72AA"/>
          </a:solidFill>
        </p:spPr>
        <p:txBody>
          <a:bodyPr wrap="none" rtlCol="0">
            <a:spAutoFit/>
          </a:bodyPr>
          <a:lstStyle/>
          <a:p>
            <a:r>
              <a:rPr lang="en-US" dirty="0">
                <a:solidFill>
                  <a:schemeClr val="bg1"/>
                </a:solidFill>
              </a:rPr>
              <a:t>We are recruiting Scholars</a:t>
            </a:r>
            <a:endParaRPr lang="en-GB" dirty="0">
              <a:solidFill>
                <a:schemeClr val="bg1"/>
              </a:solidFill>
            </a:endParaRPr>
          </a:p>
        </p:txBody>
      </p:sp>
      <p:sp>
        <p:nvSpPr>
          <p:cNvPr id="14" name="Rectangle 13">
            <a:extLst>
              <a:ext uri="{FF2B5EF4-FFF2-40B4-BE49-F238E27FC236}">
                <a16:creationId xmlns:a16="http://schemas.microsoft.com/office/drawing/2014/main" id="{6D7D6EB5-C7C4-463F-9BD8-BC04D9EB8BED}"/>
              </a:ext>
            </a:extLst>
          </p:cNvPr>
          <p:cNvSpPr/>
          <p:nvPr/>
        </p:nvSpPr>
        <p:spPr>
          <a:xfrm>
            <a:off x="2213583" y="3127011"/>
            <a:ext cx="2397836" cy="369332"/>
          </a:xfrm>
          <a:prstGeom prst="rect">
            <a:avLst/>
          </a:prstGeom>
        </p:spPr>
        <p:txBody>
          <a:bodyPr wrap="none">
            <a:spAutoFit/>
          </a:bodyPr>
          <a:lstStyle/>
          <a:p>
            <a:r>
              <a:rPr lang="en-GB" b="1" i="1" dirty="0">
                <a:solidFill>
                  <a:srgbClr val="F95200"/>
                </a:solidFill>
                <a:latin typeface="Calibri-BoldItalic"/>
              </a:rPr>
              <a:t>What are the Benefits?</a:t>
            </a:r>
          </a:p>
        </p:txBody>
      </p:sp>
      <p:sp>
        <p:nvSpPr>
          <p:cNvPr id="16" name="Rectangle 15">
            <a:extLst>
              <a:ext uri="{FF2B5EF4-FFF2-40B4-BE49-F238E27FC236}">
                <a16:creationId xmlns:a16="http://schemas.microsoft.com/office/drawing/2014/main" id="{08323273-286C-4D1F-A3B0-F749728439EC}"/>
              </a:ext>
            </a:extLst>
          </p:cNvPr>
          <p:cNvSpPr/>
          <p:nvPr/>
        </p:nvSpPr>
        <p:spPr>
          <a:xfrm>
            <a:off x="578718" y="4831080"/>
            <a:ext cx="1712585" cy="369332"/>
          </a:xfrm>
          <a:prstGeom prst="rect">
            <a:avLst/>
          </a:prstGeom>
        </p:spPr>
        <p:txBody>
          <a:bodyPr wrap="none">
            <a:spAutoFit/>
          </a:bodyPr>
          <a:lstStyle/>
          <a:p>
            <a:r>
              <a:rPr lang="en-GB" b="1" i="1" dirty="0">
                <a:solidFill>
                  <a:srgbClr val="F95200"/>
                </a:solidFill>
                <a:latin typeface="Calibri-BoldItalic"/>
              </a:rPr>
              <a:t>Who can apply?</a:t>
            </a:r>
            <a:endParaRPr lang="en-GB" i="1" dirty="0">
              <a:latin typeface="Calibri-BoldItalic"/>
            </a:endParaRPr>
          </a:p>
        </p:txBody>
      </p:sp>
      <p:sp>
        <p:nvSpPr>
          <p:cNvPr id="18" name="Rectangle 17">
            <a:extLst>
              <a:ext uri="{FF2B5EF4-FFF2-40B4-BE49-F238E27FC236}">
                <a16:creationId xmlns:a16="http://schemas.microsoft.com/office/drawing/2014/main" id="{AE85B4FA-2B19-40EA-88D7-3047E6ABA90E}"/>
              </a:ext>
            </a:extLst>
          </p:cNvPr>
          <p:cNvSpPr/>
          <p:nvPr/>
        </p:nvSpPr>
        <p:spPr>
          <a:xfrm>
            <a:off x="186854" y="6066987"/>
            <a:ext cx="1935232" cy="1785104"/>
          </a:xfrm>
          <a:prstGeom prst="rect">
            <a:avLst/>
          </a:prstGeom>
        </p:spPr>
        <p:txBody>
          <a:bodyPr wrap="square">
            <a:spAutoFit/>
          </a:bodyPr>
          <a:lstStyle/>
          <a:p>
            <a:r>
              <a:rPr lang="en-GB" sz="1000" dirty="0">
                <a:solidFill>
                  <a:srgbClr val="006EA4"/>
                </a:solidFill>
                <a:latin typeface="ArialMT"/>
              </a:rPr>
              <a:t>· Senior school pupils due</a:t>
            </a:r>
          </a:p>
          <a:p>
            <a:r>
              <a:rPr lang="en-US" sz="1000" dirty="0">
                <a:solidFill>
                  <a:srgbClr val="006EA4"/>
                </a:solidFill>
                <a:latin typeface="ArialMT"/>
              </a:rPr>
              <a:t>to sit SQA </a:t>
            </a:r>
            <a:r>
              <a:rPr lang="en-US" sz="1000" dirty="0" err="1">
                <a:solidFill>
                  <a:srgbClr val="006EA4"/>
                </a:solidFill>
                <a:latin typeface="ArialMT"/>
              </a:rPr>
              <a:t>Highers</a:t>
            </a:r>
            <a:r>
              <a:rPr lang="en-US" sz="1000" dirty="0">
                <a:solidFill>
                  <a:srgbClr val="006EA4"/>
                </a:solidFill>
                <a:latin typeface="ArialMT"/>
              </a:rPr>
              <a:t> or</a:t>
            </a:r>
          </a:p>
          <a:p>
            <a:r>
              <a:rPr lang="en-GB" sz="1000" dirty="0">
                <a:solidFill>
                  <a:srgbClr val="006EA4"/>
                </a:solidFill>
                <a:latin typeface="ArialMT"/>
              </a:rPr>
              <a:t>Advanced Highers in 2024</a:t>
            </a:r>
          </a:p>
          <a:p>
            <a:r>
              <a:rPr lang="en-GB" sz="1000" dirty="0">
                <a:solidFill>
                  <a:srgbClr val="006EA4"/>
                </a:solidFill>
                <a:latin typeface="ArialMT"/>
              </a:rPr>
              <a:t>· College students studying</a:t>
            </a:r>
          </a:p>
          <a:p>
            <a:r>
              <a:rPr lang="en-GB" sz="1000" dirty="0">
                <a:solidFill>
                  <a:srgbClr val="006EA4"/>
                </a:solidFill>
                <a:latin typeface="ArialMT"/>
              </a:rPr>
              <a:t>engineering and</a:t>
            </a:r>
          </a:p>
          <a:p>
            <a:r>
              <a:rPr lang="en-GB" sz="1000" dirty="0">
                <a:solidFill>
                  <a:srgbClr val="006EA4"/>
                </a:solidFill>
                <a:latin typeface="ArialMT"/>
              </a:rPr>
              <a:t>considering applying to</a:t>
            </a:r>
          </a:p>
          <a:p>
            <a:r>
              <a:rPr lang="en-GB" sz="1000" dirty="0">
                <a:solidFill>
                  <a:srgbClr val="006EA4"/>
                </a:solidFill>
                <a:latin typeface="ArialMT"/>
              </a:rPr>
              <a:t>university</a:t>
            </a:r>
          </a:p>
          <a:p>
            <a:r>
              <a:rPr lang="en-US" sz="1000" dirty="0">
                <a:solidFill>
                  <a:srgbClr val="006EA4"/>
                </a:solidFill>
                <a:latin typeface="ArialMT"/>
              </a:rPr>
              <a:t>· Should hold or be sitting</a:t>
            </a:r>
          </a:p>
          <a:p>
            <a:r>
              <a:rPr lang="en-GB" sz="1000" dirty="0">
                <a:solidFill>
                  <a:srgbClr val="006EA4"/>
                </a:solidFill>
                <a:latin typeface="ArialMT"/>
              </a:rPr>
              <a:t>SQA Higher Maths and</a:t>
            </a:r>
          </a:p>
          <a:p>
            <a:r>
              <a:rPr lang="en-GB" sz="1000" dirty="0">
                <a:solidFill>
                  <a:srgbClr val="006EA4"/>
                </a:solidFill>
                <a:latin typeface="ArialMT"/>
              </a:rPr>
              <a:t>Physics/Engineering</a:t>
            </a:r>
          </a:p>
          <a:p>
            <a:r>
              <a:rPr lang="en-GB" sz="1000" dirty="0">
                <a:solidFill>
                  <a:srgbClr val="006EA4"/>
                </a:solidFill>
                <a:latin typeface="ArialMT"/>
              </a:rPr>
              <a:t>Science*</a:t>
            </a:r>
            <a:endParaRPr lang="en-GB" sz="1000" dirty="0"/>
          </a:p>
        </p:txBody>
      </p:sp>
      <p:sp>
        <p:nvSpPr>
          <p:cNvPr id="19" name="Rectangle 18">
            <a:extLst>
              <a:ext uri="{FF2B5EF4-FFF2-40B4-BE49-F238E27FC236}">
                <a16:creationId xmlns:a16="http://schemas.microsoft.com/office/drawing/2014/main" id="{8316ECA3-67E1-40B1-9195-E877C59A7F9F}"/>
              </a:ext>
            </a:extLst>
          </p:cNvPr>
          <p:cNvSpPr/>
          <p:nvPr/>
        </p:nvSpPr>
        <p:spPr>
          <a:xfrm>
            <a:off x="1910336" y="6115554"/>
            <a:ext cx="1593115" cy="1785104"/>
          </a:xfrm>
          <a:prstGeom prst="rect">
            <a:avLst/>
          </a:prstGeom>
        </p:spPr>
        <p:txBody>
          <a:bodyPr wrap="square">
            <a:spAutoFit/>
          </a:bodyPr>
          <a:lstStyle/>
          <a:p>
            <a:r>
              <a:rPr lang="en-US" sz="1000" dirty="0">
                <a:solidFill>
                  <a:srgbClr val="006EA4"/>
                </a:solidFill>
                <a:latin typeface="ArialMT"/>
              </a:rPr>
              <a:t>And meet at least one of</a:t>
            </a:r>
          </a:p>
          <a:p>
            <a:r>
              <a:rPr lang="en-GB" sz="1000" dirty="0">
                <a:solidFill>
                  <a:srgbClr val="006EA4"/>
                </a:solidFill>
                <a:latin typeface="ArialMT"/>
              </a:rPr>
              <a:t>the following criteria</a:t>
            </a:r>
          </a:p>
          <a:p>
            <a:r>
              <a:rPr lang="en-US" sz="1000" dirty="0">
                <a:solidFill>
                  <a:srgbClr val="006EA4"/>
                </a:solidFill>
                <a:latin typeface="ArialMT"/>
              </a:rPr>
              <a:t>· reside in SIMD 0-40 or</a:t>
            </a:r>
          </a:p>
          <a:p>
            <a:r>
              <a:rPr lang="en-GB" sz="1000" dirty="0">
                <a:solidFill>
                  <a:srgbClr val="006EA4"/>
                </a:solidFill>
                <a:latin typeface="ArialMT"/>
              </a:rPr>
              <a:t>rural area</a:t>
            </a:r>
          </a:p>
          <a:p>
            <a:r>
              <a:rPr lang="en-US" sz="1000" dirty="0">
                <a:solidFill>
                  <a:srgbClr val="006EA4"/>
                </a:solidFill>
                <a:latin typeface="ArialMT"/>
              </a:rPr>
              <a:t>· attend a school with low </a:t>
            </a:r>
            <a:r>
              <a:rPr lang="en-GB" sz="1000" dirty="0">
                <a:solidFill>
                  <a:srgbClr val="006EA4"/>
                </a:solidFill>
                <a:latin typeface="ArialMT"/>
              </a:rPr>
              <a:t>progression rates to</a:t>
            </a:r>
          </a:p>
          <a:p>
            <a:r>
              <a:rPr lang="en-GB" sz="1000" dirty="0">
                <a:solidFill>
                  <a:srgbClr val="006EA4"/>
                </a:solidFill>
                <a:latin typeface="ArialMT"/>
              </a:rPr>
              <a:t>university</a:t>
            </a:r>
          </a:p>
          <a:p>
            <a:r>
              <a:rPr lang="en-US" sz="1000" dirty="0">
                <a:solidFill>
                  <a:srgbClr val="006EA4"/>
                </a:solidFill>
                <a:latin typeface="ArialMT"/>
              </a:rPr>
              <a:t>· be eligible for free school </a:t>
            </a:r>
            <a:r>
              <a:rPr lang="en-GB" sz="1000" dirty="0">
                <a:solidFill>
                  <a:srgbClr val="006EA4"/>
                </a:solidFill>
                <a:latin typeface="ArialMT"/>
              </a:rPr>
              <a:t>meals</a:t>
            </a:r>
          </a:p>
          <a:p>
            <a:r>
              <a:rPr lang="en-GB" sz="1000" dirty="0">
                <a:solidFill>
                  <a:srgbClr val="006EA4"/>
                </a:solidFill>
                <a:latin typeface="ArialMT"/>
              </a:rPr>
              <a:t>· carer or care experienced</a:t>
            </a:r>
            <a:endParaRPr lang="en-GB" sz="1000" dirty="0"/>
          </a:p>
        </p:txBody>
      </p:sp>
      <p:sp>
        <p:nvSpPr>
          <p:cNvPr id="20" name="Rectangle 19">
            <a:extLst>
              <a:ext uri="{FF2B5EF4-FFF2-40B4-BE49-F238E27FC236}">
                <a16:creationId xmlns:a16="http://schemas.microsoft.com/office/drawing/2014/main" id="{4C58A5E8-4411-49CC-AAB2-C0F061CE0A61}"/>
              </a:ext>
            </a:extLst>
          </p:cNvPr>
          <p:cNvSpPr/>
          <p:nvPr/>
        </p:nvSpPr>
        <p:spPr>
          <a:xfrm>
            <a:off x="3974751" y="4833084"/>
            <a:ext cx="2108654" cy="369332"/>
          </a:xfrm>
          <a:prstGeom prst="rect">
            <a:avLst/>
          </a:prstGeom>
        </p:spPr>
        <p:txBody>
          <a:bodyPr wrap="none">
            <a:spAutoFit/>
          </a:bodyPr>
          <a:lstStyle/>
          <a:p>
            <a:r>
              <a:rPr lang="en-GB" b="1" i="1" dirty="0">
                <a:solidFill>
                  <a:srgbClr val="F95200"/>
                </a:solidFill>
                <a:latin typeface="Calibri-BoldItalic"/>
              </a:rPr>
              <a:t>How can you apply?</a:t>
            </a:r>
            <a:endParaRPr lang="en-GB" dirty="0"/>
          </a:p>
        </p:txBody>
      </p:sp>
      <p:sp>
        <p:nvSpPr>
          <p:cNvPr id="21" name="Rectangle 20">
            <a:extLst>
              <a:ext uri="{FF2B5EF4-FFF2-40B4-BE49-F238E27FC236}">
                <a16:creationId xmlns:a16="http://schemas.microsoft.com/office/drawing/2014/main" id="{D115E28C-F2FE-483B-9C44-491DED19B964}"/>
              </a:ext>
            </a:extLst>
          </p:cNvPr>
          <p:cNvSpPr/>
          <p:nvPr/>
        </p:nvSpPr>
        <p:spPr>
          <a:xfrm>
            <a:off x="3516403" y="5207180"/>
            <a:ext cx="3429000" cy="2462213"/>
          </a:xfrm>
          <a:prstGeom prst="rect">
            <a:avLst/>
          </a:prstGeom>
        </p:spPr>
        <p:txBody>
          <a:bodyPr>
            <a:spAutoFit/>
          </a:bodyPr>
          <a:lstStyle/>
          <a:p>
            <a:r>
              <a:rPr lang="en-US" sz="1100" dirty="0">
                <a:solidFill>
                  <a:srgbClr val="006EA4"/>
                </a:solidFill>
                <a:latin typeface="Arial-BoldMT"/>
                <a:cs typeface="Arial" panose="020B0604020202020204" pitchFamily="34" charset="0"/>
              </a:rPr>
              <a:t>Complete the form by following the link at:</a:t>
            </a:r>
          </a:p>
          <a:p>
            <a:r>
              <a:rPr lang="en-GB" sz="1100" u="sng" dirty="0">
                <a:solidFill>
                  <a:srgbClr val="FF0000"/>
                </a:solidFill>
                <a:latin typeface="Arial-BoldMT"/>
                <a:hlinkClick r:id="rId4">
                  <a:extLst>
                    <a:ext uri="{A12FA001-AC4F-418D-AE19-62706E023703}">
                      <ahyp:hlinkClr xmlns:ahyp="http://schemas.microsoft.com/office/drawing/2018/hyperlinkcolor" val="tx"/>
                    </a:ext>
                  </a:extLst>
                </a:hlinkClick>
              </a:rPr>
              <a:t>https://forms.office.com/e/K0QQBWufww</a:t>
            </a:r>
            <a:endParaRPr lang="en-GB" sz="1100" u="sng" dirty="0">
              <a:solidFill>
                <a:srgbClr val="FF0000"/>
              </a:solidFill>
              <a:latin typeface="Arial-BoldMT"/>
            </a:endParaRPr>
          </a:p>
          <a:p>
            <a:r>
              <a:rPr lang="en-GB" sz="1100" b="1" dirty="0">
                <a:solidFill>
                  <a:srgbClr val="006EA4"/>
                </a:solidFill>
                <a:latin typeface="Arial-BoldMT"/>
                <a:cs typeface="Arial" panose="020B0604020202020204" pitchFamily="34" charset="0"/>
              </a:rPr>
              <a:t>We welcome applications from:</a:t>
            </a:r>
          </a:p>
          <a:p>
            <a:r>
              <a:rPr lang="en-US" sz="1100" dirty="0">
                <a:solidFill>
                  <a:srgbClr val="006EA4"/>
                </a:solidFill>
                <a:latin typeface="Arial-BoldMT"/>
                <a:cs typeface="Arial" panose="020B0604020202020204" pitchFamily="34" charset="0"/>
              </a:rPr>
              <a:t>· People applying for their own place</a:t>
            </a:r>
          </a:p>
          <a:p>
            <a:r>
              <a:rPr lang="en-US" sz="1100" b="1" dirty="0">
                <a:solidFill>
                  <a:srgbClr val="006EA4"/>
                </a:solidFill>
                <a:latin typeface="Arial-BoldMT"/>
                <a:cs typeface="Arial" panose="020B0604020202020204" pitchFamily="34" charset="0"/>
              </a:rPr>
              <a:t>Nominations on behalf of the applicant by:</a:t>
            </a:r>
          </a:p>
          <a:p>
            <a:r>
              <a:rPr lang="en-GB" sz="1100" dirty="0">
                <a:solidFill>
                  <a:srgbClr val="006EA4"/>
                </a:solidFill>
                <a:latin typeface="Arial-BoldMT"/>
                <a:cs typeface="Arial" panose="020B0604020202020204" pitchFamily="34" charset="0"/>
              </a:rPr>
              <a:t>· Parents</a:t>
            </a:r>
          </a:p>
          <a:p>
            <a:r>
              <a:rPr lang="en-GB" sz="1100" dirty="0">
                <a:solidFill>
                  <a:srgbClr val="006EA4"/>
                </a:solidFill>
                <a:latin typeface="Arial-BoldMT"/>
                <a:cs typeface="Arial" panose="020B0604020202020204" pitchFamily="34" charset="0"/>
              </a:rPr>
              <a:t>· Carers</a:t>
            </a:r>
          </a:p>
          <a:p>
            <a:r>
              <a:rPr lang="en-GB" sz="1100" dirty="0">
                <a:solidFill>
                  <a:srgbClr val="006EA4"/>
                </a:solidFill>
                <a:latin typeface="Arial-BoldMT"/>
                <a:cs typeface="Arial" panose="020B0604020202020204" pitchFamily="34" charset="0"/>
              </a:rPr>
              <a:t>· Youth Leaders</a:t>
            </a:r>
          </a:p>
          <a:p>
            <a:r>
              <a:rPr lang="en-GB" sz="1100" dirty="0">
                <a:solidFill>
                  <a:srgbClr val="006EA4"/>
                </a:solidFill>
                <a:latin typeface="Arial-BoldMT"/>
                <a:cs typeface="Arial" panose="020B0604020202020204" pitchFamily="34" charset="0"/>
              </a:rPr>
              <a:t>· Teachers</a:t>
            </a:r>
          </a:p>
          <a:p>
            <a:r>
              <a:rPr lang="en-GB" sz="1100" dirty="0">
                <a:solidFill>
                  <a:srgbClr val="006EA4"/>
                </a:solidFill>
                <a:latin typeface="Arial-BoldMT"/>
                <a:cs typeface="Arial" panose="020B0604020202020204" pitchFamily="34" charset="0"/>
              </a:rPr>
              <a:t>· Extended family</a:t>
            </a:r>
          </a:p>
          <a:p>
            <a:r>
              <a:rPr lang="en-GB" sz="1100" dirty="0">
                <a:solidFill>
                  <a:srgbClr val="006EA4"/>
                </a:solidFill>
                <a:latin typeface="Arial-BoldMT"/>
                <a:cs typeface="Arial" panose="020B0604020202020204" pitchFamily="34" charset="0"/>
              </a:rPr>
              <a:t>· Friends</a:t>
            </a:r>
          </a:p>
          <a:p>
            <a:r>
              <a:rPr lang="en-GB" sz="1100" dirty="0">
                <a:solidFill>
                  <a:srgbClr val="006EA4"/>
                </a:solidFill>
                <a:latin typeface="Arial-BoldMT"/>
                <a:cs typeface="Arial" panose="020B0604020202020204" pitchFamily="34" charset="0"/>
              </a:rPr>
              <a:t>Before you nominate</a:t>
            </a:r>
          </a:p>
          <a:p>
            <a:r>
              <a:rPr lang="en-GB" sz="1100" dirty="0">
                <a:solidFill>
                  <a:srgbClr val="006EA4"/>
                </a:solidFill>
                <a:latin typeface="Arial-BoldMT"/>
                <a:cs typeface="Arial" panose="020B0604020202020204" pitchFamily="34" charset="0"/>
              </a:rPr>
              <a:t>someone please ask</a:t>
            </a:r>
          </a:p>
          <a:p>
            <a:r>
              <a:rPr lang="en-GB" sz="1100" dirty="0">
                <a:solidFill>
                  <a:srgbClr val="006EA4"/>
                </a:solidFill>
                <a:latin typeface="Arial-BoldMT"/>
                <a:cs typeface="Arial" panose="020B0604020202020204" pitchFamily="34" charset="0"/>
              </a:rPr>
              <a:t>their permission</a:t>
            </a:r>
            <a:endParaRPr lang="en-GB" sz="1100" dirty="0">
              <a:latin typeface="Arial-BoldMT"/>
              <a:cs typeface="Arial" panose="020B0604020202020204" pitchFamily="34" charset="0"/>
            </a:endParaRPr>
          </a:p>
        </p:txBody>
      </p:sp>
      <p:sp>
        <p:nvSpPr>
          <p:cNvPr id="23" name="Rectangle 22">
            <a:extLst>
              <a:ext uri="{FF2B5EF4-FFF2-40B4-BE49-F238E27FC236}">
                <a16:creationId xmlns:a16="http://schemas.microsoft.com/office/drawing/2014/main" id="{83CAE7E8-CAE9-4209-BE88-5A20B65E8C20}"/>
              </a:ext>
            </a:extLst>
          </p:cNvPr>
          <p:cNvSpPr/>
          <p:nvPr/>
        </p:nvSpPr>
        <p:spPr>
          <a:xfrm>
            <a:off x="594440" y="7926145"/>
            <a:ext cx="6263560" cy="369332"/>
          </a:xfrm>
          <a:prstGeom prst="rect">
            <a:avLst/>
          </a:prstGeom>
        </p:spPr>
        <p:txBody>
          <a:bodyPr wrap="square">
            <a:spAutoFit/>
          </a:bodyPr>
          <a:lstStyle/>
          <a:p>
            <a:r>
              <a:rPr lang="en-US" b="1" dirty="0">
                <a:solidFill>
                  <a:srgbClr val="006EA4"/>
                </a:solidFill>
                <a:latin typeface="TwCenMT-CondensedExtraBold"/>
              </a:rPr>
              <a:t>Deadline for applications 5pm Friday 29th September</a:t>
            </a:r>
            <a:endParaRPr lang="en-GB" dirty="0"/>
          </a:p>
        </p:txBody>
      </p:sp>
      <p:sp>
        <p:nvSpPr>
          <p:cNvPr id="24" name="Rectangle 23">
            <a:extLst>
              <a:ext uri="{FF2B5EF4-FFF2-40B4-BE49-F238E27FC236}">
                <a16:creationId xmlns:a16="http://schemas.microsoft.com/office/drawing/2014/main" id="{98FF780F-3AB3-4FDC-8FD2-8FFBA2C7D84C}"/>
              </a:ext>
            </a:extLst>
          </p:cNvPr>
          <p:cNvSpPr/>
          <p:nvPr/>
        </p:nvSpPr>
        <p:spPr>
          <a:xfrm>
            <a:off x="218826" y="8398190"/>
            <a:ext cx="6578214" cy="754053"/>
          </a:xfrm>
          <a:prstGeom prst="rect">
            <a:avLst/>
          </a:prstGeom>
          <a:solidFill>
            <a:schemeClr val="accent2"/>
          </a:solidFill>
        </p:spPr>
        <p:txBody>
          <a:bodyPr wrap="square">
            <a:spAutoFit/>
          </a:bodyPr>
          <a:lstStyle/>
          <a:p>
            <a:pPr algn="ctr"/>
            <a:r>
              <a:rPr lang="en-US" sz="900" dirty="0">
                <a:solidFill>
                  <a:schemeClr val="accent5">
                    <a:lumMod val="50000"/>
                  </a:schemeClr>
                </a:solidFill>
                <a:latin typeface="Arial" panose="020B0604020202020204" pitchFamily="34" charset="0"/>
                <a:cs typeface="Arial" panose="020B0604020202020204" pitchFamily="34" charset="0"/>
              </a:rPr>
              <a:t>More information available at:</a:t>
            </a:r>
          </a:p>
          <a:p>
            <a:pPr algn="ctr"/>
            <a:r>
              <a:rPr lang="en-US" sz="900" dirty="0">
                <a:solidFill>
                  <a:schemeClr val="accent5">
                    <a:lumMod val="50000"/>
                  </a:schemeClr>
                </a:solidFill>
                <a:latin typeface="Arial" panose="020B0604020202020204" pitchFamily="34" charset="0"/>
                <a:cs typeface="Arial" panose="020B0604020202020204" pitchFamily="34" charset="0"/>
              </a:rPr>
              <a:t> https://www.strath.ac.uk/engineering/outreach/strathclydeengineeringscholars or email </a:t>
            </a:r>
            <a:r>
              <a:rPr lang="en-US" sz="900" dirty="0">
                <a:solidFill>
                  <a:schemeClr val="accent5">
                    <a:lumMod val="50000"/>
                  </a:schemeClr>
                </a:solidFill>
                <a:latin typeface="Arial" panose="020B0604020202020204" pitchFamily="34" charset="0"/>
                <a:cs typeface="Arial" panose="020B0604020202020204" pitchFamily="34" charset="0"/>
                <a:hlinkClick r:id="rId5"/>
              </a:rPr>
              <a:t>eng-scholars@strath.ac.uk</a:t>
            </a:r>
            <a:endParaRPr lang="en-US" sz="900" dirty="0">
              <a:solidFill>
                <a:schemeClr val="accent5">
                  <a:lumMod val="50000"/>
                </a:schemeClr>
              </a:solidFill>
              <a:latin typeface="Arial" panose="020B0604020202020204" pitchFamily="34" charset="0"/>
              <a:cs typeface="Arial" panose="020B0604020202020204" pitchFamily="34" charset="0"/>
            </a:endParaRPr>
          </a:p>
          <a:p>
            <a:pPr algn="ctr"/>
            <a:endParaRPr lang="en-US" sz="900" dirty="0">
              <a:solidFill>
                <a:schemeClr val="accent5">
                  <a:lumMod val="50000"/>
                </a:schemeClr>
              </a:solidFill>
              <a:latin typeface="Arial" panose="020B0604020202020204" pitchFamily="34" charset="0"/>
              <a:cs typeface="Arial" panose="020B0604020202020204" pitchFamily="34" charset="0"/>
            </a:endParaRPr>
          </a:p>
          <a:p>
            <a:pPr algn="ctr"/>
            <a:r>
              <a:rPr lang="en-US" sz="800" dirty="0">
                <a:solidFill>
                  <a:schemeClr val="accent5">
                    <a:lumMod val="50000"/>
                  </a:schemeClr>
                </a:solidFill>
                <a:latin typeface="Arial" panose="020B0604020202020204" pitchFamily="34" charset="0"/>
                <a:cs typeface="Arial" panose="020B0604020202020204" pitchFamily="34" charset="0"/>
              </a:rPr>
              <a:t>*or relevant combination of Maths/Physics/Engineering Science/Science subjects required for entry to course of interest as </a:t>
            </a:r>
            <a:r>
              <a:rPr lang="en-GB" sz="800" dirty="0">
                <a:solidFill>
                  <a:schemeClr val="accent5">
                    <a:lumMod val="50000"/>
                  </a:schemeClr>
                </a:solidFill>
                <a:latin typeface="Arial" panose="020B0604020202020204" pitchFamily="34" charset="0"/>
                <a:cs typeface="Arial" panose="020B0604020202020204" pitchFamily="34" charset="0"/>
              </a:rPr>
              <a:t>stated at www.strath.ac.uk</a:t>
            </a:r>
          </a:p>
        </p:txBody>
      </p:sp>
      <p:sp>
        <p:nvSpPr>
          <p:cNvPr id="29" name="Rectangle 28">
            <a:extLst>
              <a:ext uri="{FF2B5EF4-FFF2-40B4-BE49-F238E27FC236}">
                <a16:creationId xmlns:a16="http://schemas.microsoft.com/office/drawing/2014/main" id="{B39C1E0D-4294-4AF5-BCC2-3F9F1A3B4D5D}"/>
              </a:ext>
            </a:extLst>
          </p:cNvPr>
          <p:cNvSpPr/>
          <p:nvPr/>
        </p:nvSpPr>
        <p:spPr>
          <a:xfrm>
            <a:off x="1334642" y="3464332"/>
            <a:ext cx="4392390" cy="1155006"/>
          </a:xfrm>
          <a:prstGeom prst="rect">
            <a:avLst/>
          </a:prstGeom>
          <a:solidFill>
            <a:srgbClr val="3A72A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0" name="TextBox 29">
            <a:extLst>
              <a:ext uri="{FF2B5EF4-FFF2-40B4-BE49-F238E27FC236}">
                <a16:creationId xmlns:a16="http://schemas.microsoft.com/office/drawing/2014/main" id="{86963DB9-2B28-4729-A183-A20A66CE212A}"/>
              </a:ext>
            </a:extLst>
          </p:cNvPr>
          <p:cNvSpPr txBox="1"/>
          <p:nvPr/>
        </p:nvSpPr>
        <p:spPr>
          <a:xfrm>
            <a:off x="1334642" y="3570397"/>
            <a:ext cx="4537364" cy="923330"/>
          </a:xfrm>
          <a:prstGeom prst="rect">
            <a:avLst/>
          </a:prstGeom>
          <a:noFill/>
        </p:spPr>
        <p:txBody>
          <a:bodyPr wrap="square" rtlCol="0">
            <a:spAutoFit/>
          </a:bodyPr>
          <a:lstStyle/>
          <a:p>
            <a:pPr marL="171450" indent="-171450" algn="ctr">
              <a:buFont typeface="Wingdings" panose="05000000000000000000" pitchFamily="2" charset="2"/>
              <a:buChar char="Ø"/>
            </a:pPr>
            <a:r>
              <a:rPr lang="en-US" sz="1100" dirty="0">
                <a:solidFill>
                  <a:schemeClr val="lt1"/>
                </a:solidFill>
                <a:latin typeface="Arial" panose="020B0604020202020204" pitchFamily="34" charset="0"/>
                <a:cs typeface="Arial" panose="020B0604020202020204" pitchFamily="34" charset="0"/>
              </a:rPr>
              <a:t>Regular personal or small group academic </a:t>
            </a:r>
            <a:r>
              <a:rPr lang="en-GB" sz="1100" dirty="0">
                <a:solidFill>
                  <a:schemeClr val="lt1"/>
                </a:solidFill>
                <a:latin typeface="Arial" panose="020B0604020202020204" pitchFamily="34" charset="0"/>
                <a:cs typeface="Arial" panose="020B0604020202020204" pitchFamily="34" charset="0"/>
              </a:rPr>
              <a:t>tutoring and coaching</a:t>
            </a:r>
          </a:p>
          <a:p>
            <a:pPr marL="171450" indent="-171450" algn="ctr">
              <a:buFont typeface="Wingdings" panose="05000000000000000000" pitchFamily="2" charset="2"/>
              <a:buChar char="Ø"/>
            </a:pPr>
            <a:r>
              <a:rPr lang="en-US" sz="1100" dirty="0">
                <a:solidFill>
                  <a:schemeClr val="lt1"/>
                </a:solidFill>
                <a:latin typeface="Arial" panose="020B0604020202020204" pitchFamily="34" charset="0"/>
                <a:cs typeface="Arial" panose="020B0604020202020204" pitchFamily="34" charset="0"/>
              </a:rPr>
              <a:t>Mentoring from current students and </a:t>
            </a:r>
            <a:r>
              <a:rPr lang="en-GB" sz="1100" dirty="0">
                <a:solidFill>
                  <a:schemeClr val="lt1"/>
                </a:solidFill>
                <a:latin typeface="Arial" panose="020B0604020202020204" pitchFamily="34" charset="0"/>
                <a:cs typeface="Arial" panose="020B0604020202020204" pitchFamily="34" charset="0"/>
              </a:rPr>
              <a:t>professional engineers</a:t>
            </a:r>
          </a:p>
          <a:p>
            <a:pPr marL="171450" indent="-171450" algn="ctr">
              <a:buFont typeface="Wingdings" panose="05000000000000000000" pitchFamily="2" charset="2"/>
              <a:buChar char="Ø"/>
            </a:pPr>
            <a:r>
              <a:rPr lang="en-US" sz="1100" dirty="0">
                <a:solidFill>
                  <a:schemeClr val="lt1"/>
                </a:solidFill>
                <a:latin typeface="Arial" panose="020B0604020202020204" pitchFamily="34" charset="0"/>
                <a:cs typeface="Arial" panose="020B0604020202020204" pitchFamily="34" charset="0"/>
              </a:rPr>
              <a:t>Industry case studies, insights and events</a:t>
            </a:r>
            <a:endParaRPr lang="en-GB" sz="1100" dirty="0">
              <a:solidFill>
                <a:schemeClr val="bg1"/>
              </a:solidFill>
              <a:latin typeface="Arial" panose="020B0604020202020204" pitchFamily="34" charset="0"/>
              <a:cs typeface="Arial" panose="020B0604020202020204" pitchFamily="34" charset="0"/>
            </a:endParaRPr>
          </a:p>
          <a:p>
            <a:pPr marL="171450" indent="-171450" algn="ctr">
              <a:buFont typeface="Wingdings" panose="05000000000000000000" pitchFamily="2" charset="2"/>
              <a:buChar char="Ø"/>
            </a:pPr>
            <a:r>
              <a:rPr lang="en-GB" sz="1100" dirty="0">
                <a:solidFill>
                  <a:schemeClr val="bg1"/>
                </a:solidFill>
                <a:latin typeface="Arial" panose="020B0604020202020204" pitchFamily="34" charset="0"/>
                <a:cs typeface="Arial" panose="020B0604020202020204" pitchFamily="34" charset="0"/>
              </a:rPr>
              <a:t>Campus visits</a:t>
            </a:r>
          </a:p>
          <a:p>
            <a:pPr algn="ctr"/>
            <a:endParaRPr lang="en-GB" sz="1000" dirty="0">
              <a:solidFill>
                <a:schemeClr val="lt1"/>
              </a:solidFill>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0F0D513B-7846-4B3B-A552-CC4B62FB57A4}"/>
              </a:ext>
            </a:extLst>
          </p:cNvPr>
          <p:cNvSpPr/>
          <p:nvPr/>
        </p:nvSpPr>
        <p:spPr>
          <a:xfrm>
            <a:off x="2095121" y="4287033"/>
            <a:ext cx="2634760" cy="369332"/>
          </a:xfrm>
          <a:prstGeom prst="rect">
            <a:avLst/>
          </a:prstGeom>
        </p:spPr>
        <p:txBody>
          <a:bodyPr wrap="none">
            <a:spAutoFit/>
          </a:bodyPr>
          <a:lstStyle/>
          <a:p>
            <a:r>
              <a:rPr lang="en-GB" dirty="0">
                <a:solidFill>
                  <a:srgbClr val="FFFFFF"/>
                </a:solidFill>
                <a:latin typeface="SegoeUI"/>
              </a:rPr>
              <a:t>Offered </a:t>
            </a:r>
            <a:r>
              <a:rPr lang="en-GB" b="1" dirty="0">
                <a:solidFill>
                  <a:srgbClr val="FFFFFF"/>
                </a:solidFill>
                <a:latin typeface="SegoeUI-Bold"/>
              </a:rPr>
              <a:t>free </a:t>
            </a:r>
            <a:r>
              <a:rPr lang="en-GB" dirty="0">
                <a:solidFill>
                  <a:srgbClr val="FFFFFF"/>
                </a:solidFill>
                <a:latin typeface="SegoeUI"/>
              </a:rPr>
              <a:t>to Scholars</a:t>
            </a:r>
            <a:endParaRPr lang="en-GB" dirty="0"/>
          </a:p>
        </p:txBody>
      </p:sp>
      <p:pic>
        <p:nvPicPr>
          <p:cNvPr id="3" name="Picture 2">
            <a:extLst>
              <a:ext uri="{FF2B5EF4-FFF2-40B4-BE49-F238E27FC236}">
                <a16:creationId xmlns:a16="http://schemas.microsoft.com/office/drawing/2014/main" id="{C650B857-8016-4C6A-98F2-D6FC7274E3E1}"/>
              </a:ext>
            </a:extLst>
          </p:cNvPr>
          <p:cNvPicPr>
            <a:picLocks noChangeAspect="1"/>
          </p:cNvPicPr>
          <p:nvPr/>
        </p:nvPicPr>
        <p:blipFill rotWithShape="1">
          <a:blip r:embed="rId6"/>
          <a:srcRect l="24978" t="35820" r="24314" b="15320"/>
          <a:stretch/>
        </p:blipFill>
        <p:spPr>
          <a:xfrm>
            <a:off x="5097112" y="6276363"/>
            <a:ext cx="1259840" cy="1225524"/>
          </a:xfrm>
          <a:prstGeom prst="rect">
            <a:avLst/>
          </a:prstGeom>
        </p:spPr>
      </p:pic>
    </p:spTree>
    <p:extLst>
      <p:ext uri="{BB962C8B-B14F-4D97-AF65-F5344CB8AC3E}">
        <p14:creationId xmlns:p14="http://schemas.microsoft.com/office/powerpoint/2010/main" val="207259246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333</Words>
  <Application>Microsoft Office PowerPoint</Application>
  <PresentationFormat>On-screen Show (4:3)</PresentationFormat>
  <Paragraphs>51</Paragraphs>
  <Slides>1</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vt:i4>
      </vt:variant>
    </vt:vector>
  </HeadingPairs>
  <TitlesOfParts>
    <vt:vector size="12" baseType="lpstr">
      <vt:lpstr>Arial</vt:lpstr>
      <vt:lpstr>Arial-BoldMT</vt:lpstr>
      <vt:lpstr>ArialMT</vt:lpstr>
      <vt:lpstr>Calibri</vt:lpstr>
      <vt:lpstr>Calibri Light</vt:lpstr>
      <vt:lpstr>Calibri-BoldItalic</vt:lpstr>
      <vt:lpstr>SegoeUI</vt:lpstr>
      <vt:lpstr>SegoeUI-Bold</vt:lpstr>
      <vt:lpstr>TwCenMT-CondensedExtraBold</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2025-06-26T15:15:31Z</dcterms:created>
  <dcterms:modified xsi:type="dcterms:W3CDTF">2025-06-26T15:15:38Z</dcterms:modified>
</cp:coreProperties>
</file>